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media/image7.jpeg" ContentType="image/jpeg"/>
  <Override PartName="/ppt/media/image15.jpeg" ContentType="image/jpeg"/>
  <Override PartName="/ppt/media/image4.gif" ContentType="image/gif"/>
  <Override PartName="/ppt/media/image21.gif" ContentType="image/gif"/>
  <Override PartName="/ppt/media/image1.png" ContentType="image/png"/>
  <Override PartName="/ppt/media/image22.gif" ContentType="image/gif"/>
  <Override PartName="/ppt/media/image2.png" ContentType="image/png"/>
  <Override PartName="/ppt/media/image12.gif" ContentType="image/gif"/>
  <Override PartName="/ppt/media/image3.jpeg" ContentType="image/jpeg"/>
  <Override PartName="/ppt/media/image5.jpeg" ContentType="image/jpeg"/>
  <Override PartName="/ppt/media/image6.gif" ContentType="image/gif"/>
  <Override PartName="/ppt/media/image9.gif" ContentType="image/gif"/>
  <Override PartName="/ppt/media/image8.jpeg" ContentType="image/jpeg"/>
  <Override PartName="/ppt/media/image20.gif" ContentType="image/gif"/>
  <Override PartName="/ppt/media/image10.jpeg" ContentType="image/jpeg"/>
  <Override PartName="/ppt/media/image11.gif" ContentType="image/gif"/>
  <Override PartName="/ppt/media/image13.gif" ContentType="image/gif"/>
  <Override PartName="/ppt/media/image14.gif" ContentType="image/gif"/>
  <Override PartName="/ppt/media/image16.gif" ContentType="image/gif"/>
  <Override PartName="/ppt/media/image23.gif" ContentType="image/gif"/>
  <Override PartName="/ppt/media/image17.jpeg" ContentType="image/jpeg"/>
  <Override PartName="/ppt/media/image18.gif" ContentType="image/gif"/>
  <Override PartName="/ppt/media/image19.gif" ContentType="image/gif"/>
  <Override PartName="/ppt/media/image38.gif" ContentType="image/gif"/>
  <Override PartName="/ppt/media/image24.jpeg" ContentType="image/jpeg"/>
  <Override PartName="/ppt/media/image25.gif" ContentType="image/gif"/>
  <Override PartName="/ppt/media/image26.jpeg" ContentType="image/jpeg"/>
  <Override PartName="/ppt/media/image27.gif" ContentType="image/gif"/>
  <Override PartName="/ppt/media/image28.gif" ContentType="image/gif"/>
  <Override PartName="/ppt/media/image29.gif" ContentType="image/gif"/>
  <Override PartName="/ppt/media/image30.gif" ContentType="image/gif"/>
  <Override PartName="/ppt/media/image31.gif" ContentType="image/gif"/>
  <Override PartName="/ppt/media/image32.jpeg" ContentType="image/jpeg"/>
  <Override PartName="/ppt/media/image33.gif" ContentType="image/gif"/>
  <Override PartName="/ppt/media/image34.gif" ContentType="image/gif"/>
  <Override PartName="/ppt/media/image35.gif" ContentType="image/gif"/>
  <Override PartName="/ppt/media/image36.gif" ContentType="image/gif"/>
  <Override PartName="/ppt/media/image37.jpeg" ContentType="image/jpeg"/>
  <Override PartName="/ppt/media/image39.jpeg" ContentType="image/jpeg"/>
  <Override PartName="/ppt/media/image40.gif" ContentType="image/gif"/>
  <Override PartName="/ppt/media/image41.jpeg" ContentType="image/jpeg"/>
  <Override PartName="/ppt/media/image42.gif" ContentType="image/gif"/>
  <Override PartName="/ppt/media/image43.jpeg" ContentType="image/jpeg"/>
  <Override PartName="/ppt/media/image44.gif" ContentType="image/gif"/>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p:spPr>
        <p:txBody>
          <a:bodyPr lIns="0" rIns="0" tIns="0" bIns="0" anchor="ctr"/>
          <a:p>
            <a:endParaRPr b="0" lang="sk-SK" sz="1800" spc="-1" strike="noStrike">
              <a:solidFill>
                <a:srgbClr val="000000"/>
              </a:solidFill>
              <a:uFill>
                <a:solidFill>
                  <a:srgbClr val="ffffff"/>
                </a:solidFill>
              </a:u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p:spPr>
        <p:txBody>
          <a:bodyPr lIns="0" rIns="0" tIns="0" bIns="0" anchor="ctr"/>
          <a:p>
            <a:endParaRPr b="0" lang="sk-SK" sz="1800" spc="-1" strike="noStrike">
              <a:solidFill>
                <a:srgbClr val="000000"/>
              </a:solidFill>
              <a:uFill>
                <a:solidFill>
                  <a:srgbClr val="ffffff"/>
                </a:solidFill>
              </a:u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32" name="PlaceHolder 4"/>
          <p:cNvSpPr>
            <a:spLocks noGrp="1"/>
          </p:cNvSpPr>
          <p:nvPr>
            <p:ph type="body"/>
          </p:nvPr>
        </p:nvSpPr>
        <p:spPr>
          <a:xfrm>
            <a:off x="4674240" y="3682080"/>
            <a:ext cx="401580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33" name="PlaceHolder 5"/>
          <p:cNvSpPr>
            <a:spLocks noGrp="1"/>
          </p:cNvSpPr>
          <p:nvPr>
            <p:ph type="body"/>
          </p:nvPr>
        </p:nvSpPr>
        <p:spPr>
          <a:xfrm>
            <a:off x="457200" y="3682080"/>
            <a:ext cx="401580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p:spPr>
        <p:txBody>
          <a:bodyPr lIns="0" rIns="0" tIns="0" bIns="0" anchor="ctr"/>
          <a:p>
            <a:endParaRPr b="0" lang="sk-SK" sz="1800" spc="-1" strike="noStrike">
              <a:solidFill>
                <a:srgbClr val="000000"/>
              </a:solidFill>
              <a:uFill>
                <a:solidFill>
                  <a:srgbClr val="ffffff"/>
                </a:solidFill>
              </a:uFill>
              <a:latin typeface="Calibri"/>
            </a:endParaRPr>
          </a:p>
        </p:txBody>
      </p:sp>
      <p:sp>
        <p:nvSpPr>
          <p:cNvPr id="35" name="PlaceHolder 2"/>
          <p:cNvSpPr>
            <a:spLocks noGrp="1"/>
          </p:cNvSpPr>
          <p:nvPr>
            <p:ph type="body"/>
          </p:nvPr>
        </p:nvSpPr>
        <p:spPr>
          <a:xfrm>
            <a:off x="457200" y="1604520"/>
            <a:ext cx="8229240" cy="397728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36" name="PlaceHolder 3"/>
          <p:cNvSpPr>
            <a:spLocks noGrp="1"/>
          </p:cNvSpPr>
          <p:nvPr>
            <p:ph type="body"/>
          </p:nvPr>
        </p:nvSpPr>
        <p:spPr>
          <a:xfrm>
            <a:off x="457200" y="1604520"/>
            <a:ext cx="8229240" cy="397728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pic>
        <p:nvPicPr>
          <p:cNvPr id="37" name="" descr=""/>
          <p:cNvPicPr/>
          <p:nvPr/>
        </p:nvPicPr>
        <p:blipFill>
          <a:blip r:embed="rId2"/>
          <a:stretch/>
        </p:blipFill>
        <p:spPr>
          <a:xfrm>
            <a:off x="2079000" y="1604520"/>
            <a:ext cx="4984920" cy="3977280"/>
          </a:xfrm>
          <a:prstGeom prst="rect">
            <a:avLst/>
          </a:prstGeom>
          <a:ln>
            <a:noFill/>
          </a:ln>
        </p:spPr>
      </p:pic>
      <p:pic>
        <p:nvPicPr>
          <p:cNvPr id="38" name="" descr=""/>
          <p:cNvPicPr/>
          <p:nvPr/>
        </p:nvPicPr>
        <p:blipFill>
          <a:blip r:embed="rId3"/>
          <a:stretch/>
        </p:blipFill>
        <p:spPr>
          <a:xfrm>
            <a:off x="2079000" y="1604520"/>
            <a:ext cx="4984920" cy="39772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rIns="0" tIns="0" bIns="0" anchor="ctr"/>
          <a:p>
            <a:endParaRPr b="0" lang="sk-SK" sz="1800" spc="-1" strike="noStrike">
              <a:solidFill>
                <a:srgbClr val="000000"/>
              </a:solidFill>
              <a:uFill>
                <a:solidFill>
                  <a:srgbClr val="ffffff"/>
                </a:solidFill>
              </a:u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sk-SK" sz="32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p:spPr>
        <p:txBody>
          <a:bodyPr lIns="0" rIns="0" tIns="0" bIns="0" anchor="ctr"/>
          <a:p>
            <a:endParaRPr b="0" lang="sk-SK" sz="1800" spc="-1" strike="noStrike">
              <a:solidFill>
                <a:srgbClr val="000000"/>
              </a:solidFill>
              <a:uFill>
                <a:solidFill>
                  <a:srgbClr val="ffffff"/>
                </a:solidFill>
              </a:u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p:spPr>
        <p:txBody>
          <a:bodyPr lIns="0" rIns="0" tIns="0" bIns="0" anchor="ctr"/>
          <a:p>
            <a:endParaRPr b="0" lang="sk-SK" sz="1800" spc="-1" strike="noStrike">
              <a:solidFill>
                <a:srgbClr val="000000"/>
              </a:solidFill>
              <a:uFill>
                <a:solidFill>
                  <a:srgbClr val="ffffff"/>
                </a:solidFill>
              </a:u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p:spPr>
        <p:txBody>
          <a:bodyPr lIns="0" rIns="0" tIns="0" bIns="0" anchor="ctr"/>
          <a:p>
            <a:endParaRPr b="0" lang="sk-SK"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p:spPr>
        <p:txBody>
          <a:bodyPr lIns="0" rIns="0" tIns="0" bIns="0" anchor="ctr"/>
          <a:p>
            <a:pPr algn="ctr"/>
            <a:endParaRPr b="0" lang="sk-SK"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p:spPr>
        <p:txBody>
          <a:bodyPr lIns="0" rIns="0" tIns="0" bIns="0" anchor="ctr"/>
          <a:p>
            <a:endParaRPr b="0" lang="sk-SK" sz="1800" spc="-1" strike="noStrike">
              <a:solidFill>
                <a:srgbClr val="000000"/>
              </a:solidFill>
              <a:uFill>
                <a:solidFill>
                  <a:srgbClr val="ffffff"/>
                </a:solidFill>
              </a:u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16" name="PlaceHolder 3"/>
          <p:cNvSpPr>
            <a:spLocks noGrp="1"/>
          </p:cNvSpPr>
          <p:nvPr>
            <p:ph type="body"/>
          </p:nvPr>
        </p:nvSpPr>
        <p:spPr>
          <a:xfrm>
            <a:off x="457200" y="3682080"/>
            <a:ext cx="401580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17" name="PlaceHolder 4"/>
          <p:cNvSpPr>
            <a:spLocks noGrp="1"/>
          </p:cNvSpPr>
          <p:nvPr>
            <p:ph type="body"/>
          </p:nvPr>
        </p:nvSpPr>
        <p:spPr>
          <a:xfrm>
            <a:off x="4674240" y="1604520"/>
            <a:ext cx="4015800" cy="397728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p:spPr>
        <p:txBody>
          <a:bodyPr lIns="0" rIns="0" tIns="0" bIns="0" anchor="ctr"/>
          <a:p>
            <a:endParaRPr b="0" lang="sk-SK" sz="1800" spc="-1" strike="noStrike">
              <a:solidFill>
                <a:srgbClr val="000000"/>
              </a:solidFill>
              <a:uFill>
                <a:solidFill>
                  <a:srgbClr val="ffffff"/>
                </a:solidFill>
              </a:u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p:spPr>
        <p:txBody>
          <a:bodyPr lIns="0" rIns="0" tIns="0" bIns="0" anchor="ctr"/>
          <a:p>
            <a:endParaRPr b="0" lang="sk-SK" sz="1800" spc="-1" strike="noStrike">
              <a:solidFill>
                <a:srgbClr val="000000"/>
              </a:solidFill>
              <a:uFill>
                <a:solidFill>
                  <a:srgbClr val="ffffff"/>
                </a:solidFill>
              </a:u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p>
            <a:endParaRPr b="0" lang="sk-SK" sz="32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sk-SK" sz="4400" spc="-1" strike="noStrike">
                <a:solidFill>
                  <a:srgbClr val="000000"/>
                </a:solidFill>
                <a:uFill>
                  <a:solidFill>
                    <a:srgbClr val="ffffff"/>
                  </a:solidFill>
                </a:uFill>
                <a:latin typeface="Calibri"/>
              </a:rPr>
              <a:t>Kliknite sem a upravte štýl predlohy nadpisov.</a:t>
            </a:r>
            <a:endParaRPr b="0" lang="sk-SK" sz="1800" spc="-1" strike="noStrike">
              <a:solidFill>
                <a:srgbClr val="000000"/>
              </a:solidFill>
              <a:uFill>
                <a:solidFill>
                  <a:srgbClr val="ffffff"/>
                </a:solidFill>
              </a:u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b="0" lang="sk-SK" sz="1200" spc="-1" strike="noStrike">
                <a:solidFill>
                  <a:srgbClr val="8b8b8b"/>
                </a:solidFill>
                <a:uFill>
                  <a:solidFill>
                    <a:srgbClr val="ffffff"/>
                  </a:solidFill>
                </a:uFill>
                <a:latin typeface="Calibri"/>
              </a:rPr>
              <a:t>30. 9. 2016</a:t>
            </a:r>
            <a:endParaRPr b="0" lang="sk-SK" sz="1400" spc="-1" strike="noStrike">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sk-SK" sz="2400" spc="-1" strike="noStrike">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2898EEEA-F2F1-49C0-933C-F17C5065FFBE}" type="slidenum">
              <a:rPr b="0" lang="sk-SK" sz="1200" spc="-1" strike="noStrike">
                <a:solidFill>
                  <a:srgbClr val="8b8b8b"/>
                </a:solidFill>
                <a:uFill>
                  <a:solidFill>
                    <a:srgbClr val="ffffff"/>
                  </a:solidFill>
                </a:uFill>
                <a:latin typeface="Calibri"/>
              </a:rPr>
              <a:t>&lt;číslo&gt;</a:t>
            </a:fld>
            <a:endParaRPr b="0" lang="sk-SK" sz="1400" spc="-1" strike="noStrike">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sk-SK" sz="3200" spc="-1" strike="noStrike">
                <a:solidFill>
                  <a:srgbClr val="000000"/>
                </a:solidFill>
                <a:uFill>
                  <a:solidFill>
                    <a:srgbClr val="ffffff"/>
                  </a:solidFill>
                </a:uFill>
                <a:latin typeface="Calibri"/>
              </a:rPr>
              <a:t>Kliknúť na úpravu formátu textu osnovy</a:t>
            </a:r>
            <a:endParaRPr b="0" lang="sk-SK" sz="32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sk-SK" sz="2400" spc="-1" strike="noStrike">
                <a:solidFill>
                  <a:srgbClr val="000000"/>
                </a:solidFill>
                <a:uFill>
                  <a:solidFill>
                    <a:srgbClr val="ffffff"/>
                  </a:solidFill>
                </a:uFill>
                <a:latin typeface="Calibri"/>
              </a:rPr>
              <a:t>Druhá úroveň</a:t>
            </a:r>
            <a:endParaRPr b="0" lang="sk-SK" sz="24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sk-SK" sz="2000" spc="-1" strike="noStrike">
                <a:solidFill>
                  <a:srgbClr val="000000"/>
                </a:solidFill>
                <a:uFill>
                  <a:solidFill>
                    <a:srgbClr val="ffffff"/>
                  </a:solidFill>
                </a:uFill>
                <a:latin typeface="Calibri"/>
              </a:rPr>
              <a:t>Tretia úroveň</a:t>
            </a:r>
            <a:endParaRPr b="0" lang="sk-SK" sz="20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sk-SK" sz="2000" spc="-1" strike="noStrike">
                <a:solidFill>
                  <a:srgbClr val="000000"/>
                </a:solidFill>
                <a:uFill>
                  <a:solidFill>
                    <a:srgbClr val="ffffff"/>
                  </a:solidFill>
                </a:uFill>
                <a:latin typeface="Calibri"/>
              </a:rPr>
              <a:t>Štvrtá úroveň osnovy</a:t>
            </a:r>
            <a:endParaRPr b="0" lang="sk-SK" sz="20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sk-SK" sz="2000" spc="-1" strike="noStrike">
                <a:solidFill>
                  <a:srgbClr val="000000"/>
                </a:solidFill>
                <a:uFill>
                  <a:solidFill>
                    <a:srgbClr val="ffffff"/>
                  </a:solidFill>
                </a:uFill>
                <a:latin typeface="Calibri"/>
              </a:rPr>
              <a:t>Piata úroveň osnovy</a:t>
            </a:r>
            <a:endParaRPr b="0" lang="sk-SK"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sk-SK" sz="2000" spc="-1" strike="noStrike">
                <a:solidFill>
                  <a:srgbClr val="000000"/>
                </a:solidFill>
                <a:uFill>
                  <a:solidFill>
                    <a:srgbClr val="ffffff"/>
                  </a:solidFill>
                </a:uFill>
                <a:latin typeface="Calibri"/>
              </a:rPr>
              <a:t>Šiesta úroveň</a:t>
            </a:r>
            <a:endParaRPr b="0" lang="sk-SK"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sk-SK" sz="2000" spc="-1" strike="noStrike">
                <a:solidFill>
                  <a:srgbClr val="000000"/>
                </a:solidFill>
                <a:uFill>
                  <a:solidFill>
                    <a:srgbClr val="ffffff"/>
                  </a:solidFill>
                </a:uFill>
                <a:latin typeface="Calibri"/>
              </a:rPr>
              <a:t>Siedma úroveň</a:t>
            </a:r>
            <a:endParaRPr b="0" lang="sk-SK"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9" name="Picture 2" descr=""/>
          <p:cNvPicPr/>
          <p:nvPr/>
        </p:nvPicPr>
        <p:blipFill>
          <a:blip r:embed="rId1"/>
          <a:stretch/>
        </p:blipFill>
        <p:spPr>
          <a:xfrm>
            <a:off x="-3960" y="-354600"/>
            <a:ext cx="9616320" cy="7212240"/>
          </a:xfrm>
          <a:prstGeom prst="rect">
            <a:avLst/>
          </a:prstGeom>
          <a:ln>
            <a:noFill/>
          </a:ln>
        </p:spPr>
      </p:pic>
      <p:sp>
        <p:nvSpPr>
          <p:cNvPr id="40"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1" name="Picture 3" descr=""/>
          <p:cNvPicPr/>
          <p:nvPr/>
        </p:nvPicPr>
        <p:blipFill>
          <a:blip r:embed="rId2"/>
          <a:stretch/>
        </p:blipFill>
        <p:spPr>
          <a:xfrm>
            <a:off x="6660360" y="2170440"/>
            <a:ext cx="2162520" cy="2162520"/>
          </a:xfrm>
          <a:prstGeom prst="rect">
            <a:avLst/>
          </a:prstGeom>
          <a:ln>
            <a:noFill/>
          </a:ln>
        </p:spPr>
      </p:pic>
      <p:sp>
        <p:nvSpPr>
          <p:cNvPr id="42"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pc="-1" strike="noStrike">
                <a:solidFill>
                  <a:srgbClr val="ffffff"/>
                </a:solidFill>
                <a:uFill>
                  <a:solidFill>
                    <a:srgbClr val="ffffff"/>
                  </a:solidFill>
                </a:uFill>
                <a:latin typeface="Calibri"/>
              </a:rPr>
              <a:t>Krajské riaditeľstvo Policajného zboru v Banskej Bystrici</a:t>
            </a:r>
            <a:endParaRPr b="0" lang="sk-SK" sz="1800" spc="-1" strike="noStrike">
              <a:solidFill>
                <a:srgbClr val="000000"/>
              </a:solidFill>
              <a:uFill>
                <a:solidFill>
                  <a:srgbClr val="ffffff"/>
                </a:solidFill>
              </a:uFill>
              <a:latin typeface="Calibri"/>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4" name="Picture 2" descr=""/>
          <p:cNvPicPr/>
          <p:nvPr/>
        </p:nvPicPr>
        <p:blipFill>
          <a:blip r:embed="rId1"/>
          <a:stretch/>
        </p:blipFill>
        <p:spPr>
          <a:xfrm>
            <a:off x="-12240" y="-354600"/>
            <a:ext cx="9616320" cy="7212240"/>
          </a:xfrm>
          <a:prstGeom prst="rect">
            <a:avLst/>
          </a:prstGeom>
          <a:ln>
            <a:noFill/>
          </a:ln>
        </p:spPr>
      </p:pic>
      <p:sp>
        <p:nvSpPr>
          <p:cNvPr id="85"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pc="-1" strike="noStrike">
                <a:solidFill>
                  <a:srgbClr val="000000"/>
                </a:solidFill>
                <a:uFill>
                  <a:solidFill>
                    <a:srgbClr val="ffffff"/>
                  </a:solidFill>
                </a:uFill>
                <a:latin typeface="Calibri"/>
              </a:rPr>
              <a:t>Nástrahy pre vodičov</a:t>
            </a:r>
            <a:endParaRPr b="0" lang="sk-SK" sz="1800" spc="-1" strike="noStrike">
              <a:solidFill>
                <a:srgbClr val="000000"/>
              </a:solidFill>
              <a:uFill>
                <a:solidFill>
                  <a:srgbClr val="ffffff"/>
                </a:solidFill>
              </a:uFill>
              <a:latin typeface="Calibri"/>
            </a:endParaRPr>
          </a:p>
        </p:txBody>
      </p:sp>
      <p:sp>
        <p:nvSpPr>
          <p:cNvPr id="86" name="TextShape 2"/>
          <p:cNvSpPr txBox="1"/>
          <p:nvPr/>
        </p:nvSpPr>
        <p:spPr>
          <a:xfrm>
            <a:off x="697680" y="1340640"/>
            <a:ext cx="8266320" cy="3960000"/>
          </a:xfrm>
          <a:prstGeom prst="rect">
            <a:avLst/>
          </a:prstGeom>
          <a:noFill/>
          <a:ln>
            <a:noFill/>
          </a:ln>
        </p:spPr>
        <p:txBody>
          <a:bodyPr/>
          <a:p>
            <a:pPr algn="just">
              <a:lnSpc>
                <a:spcPct val="100000"/>
              </a:lnSpc>
            </a:pPr>
            <a:r>
              <a:rPr b="1" lang="sk-SK" sz="3200" spc="-1" strike="noStrike">
                <a:solidFill>
                  <a:srgbClr val="006a52"/>
                </a:solidFill>
                <a:uFill>
                  <a:solidFill>
                    <a:srgbClr val="ffffff"/>
                  </a:solidFill>
                </a:uFill>
                <a:latin typeface="Calibri"/>
              </a:rPr>
              <a:t>Akvaplaning</a:t>
            </a:r>
            <a:r>
              <a:rPr b="0" lang="sk-SK" sz="3200" spc="-1" strike="noStrike">
                <a:solidFill>
                  <a:srgbClr val="006a52"/>
                </a:solidFill>
                <a:uFill>
                  <a:solidFill>
                    <a:srgbClr val="ffffff"/>
                  </a:solidFill>
                </a:uFill>
                <a:latin typeface="Calibri"/>
              </a:rPr>
              <a:t> – medzi pneumatikou a vozovkou je viac vody ako dezén zvládne, auto začne „plávať“ a stáva sa neovládateľným </a:t>
            </a:r>
            <a:endParaRPr b="0" lang="sk-SK" sz="3200" spc="-1" strike="noStrike">
              <a:solidFill>
                <a:srgbClr val="000000"/>
              </a:solidFill>
              <a:uFill>
                <a:solidFill>
                  <a:srgbClr val="ffffff"/>
                </a:solidFill>
              </a:uFill>
              <a:latin typeface="Arial"/>
            </a:endParaRPr>
          </a:p>
          <a:p>
            <a:pPr algn="just">
              <a:lnSpc>
                <a:spcPct val="100000"/>
              </a:lnSpc>
            </a:pPr>
            <a:r>
              <a:rPr b="0" lang="sk-SK" sz="3200" spc="-1" strike="noStrike">
                <a:solidFill>
                  <a:srgbClr val="000000"/>
                </a:solidFill>
                <a:uFill>
                  <a:solidFill>
                    <a:srgbClr val="ffffff"/>
                  </a:solidFill>
                </a:uFill>
                <a:latin typeface="Calibri"/>
              </a:rPr>
              <a:t>Správna reakcia: </a:t>
            </a:r>
            <a:r>
              <a:rPr b="0" lang="sk-SK" sz="3200" spc="-1" strike="noStrike">
                <a:solidFill>
                  <a:srgbClr val="006a52"/>
                </a:solidFill>
                <a:uFill>
                  <a:solidFill>
                    <a:srgbClr val="ffffff"/>
                  </a:solidFill>
                </a:uFill>
                <a:latin typeface="Calibri"/>
              </a:rPr>
              <a:t>noha z plynu, zošliapnuť spojku. Vyrovnať volant až pneumatika dosadne na vozovku. Držať volant oboma rukami a neriskovať predbiehaním. </a:t>
            </a:r>
            <a:endParaRPr b="0" lang="sk-SK" sz="3200" spc="-1" strike="noStrike">
              <a:solidFill>
                <a:srgbClr val="000000"/>
              </a:solidFill>
              <a:uFill>
                <a:solidFill>
                  <a:srgbClr val="ffffff"/>
                </a:solidFill>
              </a:uFill>
              <a:latin typeface="Arial"/>
            </a:endParaRPr>
          </a:p>
          <a:p>
            <a:pPr algn="just">
              <a:lnSpc>
                <a:spcPct val="150000"/>
              </a:lnSpc>
            </a:pPr>
            <a:endParaRPr b="0" lang="sk-SK" sz="3200" spc="-1" strike="noStrike">
              <a:solidFill>
                <a:srgbClr val="000000"/>
              </a:solidFill>
              <a:uFill>
                <a:solidFill>
                  <a:srgbClr val="ffffff"/>
                </a:solidFill>
              </a:uFill>
              <a:latin typeface="Arial"/>
            </a:endParaRPr>
          </a:p>
        </p:txBody>
      </p:sp>
      <p:sp>
        <p:nvSpPr>
          <p:cNvPr id="8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8" name="Picture 3" descr=""/>
          <p:cNvPicPr/>
          <p:nvPr/>
        </p:nvPicPr>
        <p:blipFill>
          <a:blip r:embed="rId2"/>
          <a:stretch/>
        </p:blipFill>
        <p:spPr>
          <a:xfrm>
            <a:off x="322200" y="5380920"/>
            <a:ext cx="1442520" cy="14425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9" name="Picture 2" descr=""/>
          <p:cNvPicPr/>
          <p:nvPr/>
        </p:nvPicPr>
        <p:blipFill>
          <a:blip r:embed="rId1"/>
          <a:stretch/>
        </p:blipFill>
        <p:spPr>
          <a:xfrm>
            <a:off x="-12240" y="-354600"/>
            <a:ext cx="9616320" cy="7212240"/>
          </a:xfrm>
          <a:prstGeom prst="rect">
            <a:avLst/>
          </a:prstGeom>
          <a:ln>
            <a:noFill/>
          </a:ln>
        </p:spPr>
      </p:pic>
      <p:sp>
        <p:nvSpPr>
          <p:cNvPr id="90"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pc="-1" strike="noStrike">
                <a:solidFill>
                  <a:srgbClr val="000000"/>
                </a:solidFill>
                <a:uFill>
                  <a:solidFill>
                    <a:srgbClr val="ffffff"/>
                  </a:solidFill>
                </a:uFill>
                <a:latin typeface="Calibri"/>
              </a:rPr>
              <a:t>Nástrahy pre vodičov</a:t>
            </a:r>
            <a:endParaRPr b="0" lang="sk-SK" sz="1800" spc="-1" strike="noStrike">
              <a:solidFill>
                <a:srgbClr val="000000"/>
              </a:solidFill>
              <a:uFill>
                <a:solidFill>
                  <a:srgbClr val="ffffff"/>
                </a:solidFill>
              </a:uFill>
              <a:latin typeface="Calibri"/>
            </a:endParaRPr>
          </a:p>
        </p:txBody>
      </p:sp>
      <p:sp>
        <p:nvSpPr>
          <p:cNvPr id="91" name="TextShape 2"/>
          <p:cNvSpPr txBox="1"/>
          <p:nvPr/>
        </p:nvSpPr>
        <p:spPr>
          <a:xfrm>
            <a:off x="697680" y="1845000"/>
            <a:ext cx="8338320" cy="3024000"/>
          </a:xfrm>
          <a:prstGeom prst="rect">
            <a:avLst/>
          </a:prstGeom>
          <a:noFill/>
          <a:ln>
            <a:noFill/>
          </a:ln>
        </p:spPr>
        <p:txBody>
          <a:bodyPr/>
          <a:p>
            <a:pPr algn="just">
              <a:lnSpc>
                <a:spcPct val="100000"/>
              </a:lnSpc>
            </a:pPr>
            <a:r>
              <a:rPr b="1" lang="sk-SK" sz="3200" spc="-1" strike="noStrike">
                <a:solidFill>
                  <a:srgbClr val="006a52"/>
                </a:solidFill>
                <a:uFill>
                  <a:solidFill>
                    <a:srgbClr val="ffffff"/>
                  </a:solidFill>
                </a:uFill>
                <a:latin typeface="Calibri"/>
              </a:rPr>
              <a:t>Hmla, napadané lístie</a:t>
            </a:r>
            <a:r>
              <a:rPr b="0" lang="sk-SK" sz="3200" spc="-1" strike="noStrike">
                <a:solidFill>
                  <a:srgbClr val="006a52"/>
                </a:solidFill>
                <a:uFill>
                  <a:solidFill>
                    <a:srgbClr val="ffffff"/>
                  </a:solidFill>
                </a:uFill>
                <a:latin typeface="Calibri"/>
              </a:rPr>
              <a:t> – sťažené podmienky na šoférovanie, znížená viditeľnosť, vlhká vozovka</a:t>
            </a:r>
            <a:endParaRPr b="0" lang="sk-SK" sz="3200" spc="-1" strike="noStrike">
              <a:solidFill>
                <a:srgbClr val="000000"/>
              </a:solidFill>
              <a:uFill>
                <a:solidFill>
                  <a:srgbClr val="ffffff"/>
                </a:solidFill>
              </a:uFill>
              <a:latin typeface="Arial"/>
            </a:endParaRPr>
          </a:p>
          <a:p>
            <a:pPr algn="just">
              <a:lnSpc>
                <a:spcPct val="100000"/>
              </a:lnSpc>
            </a:pPr>
            <a:r>
              <a:rPr b="0" lang="sk-SK" sz="3200" spc="-1" strike="noStrike">
                <a:solidFill>
                  <a:srgbClr val="000000"/>
                </a:solidFill>
                <a:uFill>
                  <a:solidFill>
                    <a:srgbClr val="ffffff"/>
                  </a:solidFill>
                </a:uFill>
                <a:latin typeface="Calibri"/>
              </a:rPr>
              <a:t>Správna reakcia: </a:t>
            </a:r>
            <a:r>
              <a:rPr b="0" lang="sk-SK" sz="3200" spc="-1" strike="noStrike">
                <a:solidFill>
                  <a:srgbClr val="006a52"/>
                </a:solidFill>
                <a:uFill>
                  <a:solidFill>
                    <a:srgbClr val="ffffff"/>
                  </a:solidFill>
                </a:uFill>
                <a:latin typeface="Calibri"/>
              </a:rPr>
              <a:t>znížiť rýchlosť, zväčšiť vzdialenosť medzi vozidlami. V hmle zapnúť hmlové svetlá, neriskovať pri predbiehaní. </a:t>
            </a:r>
            <a:endParaRPr b="0" lang="sk-SK" sz="3200" spc="-1" strike="noStrike">
              <a:solidFill>
                <a:srgbClr val="000000"/>
              </a:solidFill>
              <a:uFill>
                <a:solidFill>
                  <a:srgbClr val="ffffff"/>
                </a:solidFill>
              </a:uFill>
              <a:latin typeface="Arial"/>
            </a:endParaRPr>
          </a:p>
          <a:p>
            <a:pPr algn="just">
              <a:lnSpc>
                <a:spcPct val="150000"/>
              </a:lnSpc>
            </a:pPr>
            <a:endParaRPr b="0" lang="sk-SK" sz="3200" spc="-1" strike="noStrike">
              <a:solidFill>
                <a:srgbClr val="000000"/>
              </a:solidFill>
              <a:uFill>
                <a:solidFill>
                  <a:srgbClr val="ffffff"/>
                </a:solidFill>
              </a:uFill>
              <a:latin typeface="Arial"/>
            </a:endParaRPr>
          </a:p>
        </p:txBody>
      </p:sp>
      <p:sp>
        <p:nvSpPr>
          <p:cNvPr id="92"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3" name="Picture 3" descr=""/>
          <p:cNvPicPr/>
          <p:nvPr/>
        </p:nvPicPr>
        <p:blipFill>
          <a:blip r:embed="rId2"/>
          <a:stretch/>
        </p:blipFill>
        <p:spPr>
          <a:xfrm>
            <a:off x="322200" y="5380920"/>
            <a:ext cx="1442520" cy="144252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4" name="Picture 2" descr=""/>
          <p:cNvPicPr/>
          <p:nvPr/>
        </p:nvPicPr>
        <p:blipFill>
          <a:blip r:embed="rId1"/>
          <a:stretch/>
        </p:blipFill>
        <p:spPr>
          <a:xfrm>
            <a:off x="-12240" y="-354600"/>
            <a:ext cx="9616320" cy="7212240"/>
          </a:xfrm>
          <a:prstGeom prst="rect">
            <a:avLst/>
          </a:prstGeom>
          <a:ln>
            <a:noFill/>
          </a:ln>
        </p:spPr>
      </p:pic>
      <p:sp>
        <p:nvSpPr>
          <p:cNvPr id="95"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pc="-1" strike="noStrike">
                <a:solidFill>
                  <a:srgbClr val="000000"/>
                </a:solidFill>
                <a:uFill>
                  <a:solidFill>
                    <a:srgbClr val="ffffff"/>
                  </a:solidFill>
                </a:uFill>
                <a:latin typeface="Calibri"/>
              </a:rPr>
              <a:t>Nástrahy pre vodičov</a:t>
            </a:r>
            <a:endParaRPr b="0" lang="sk-SK" sz="1800" spc="-1" strike="noStrike">
              <a:solidFill>
                <a:srgbClr val="000000"/>
              </a:solidFill>
              <a:uFill>
                <a:solidFill>
                  <a:srgbClr val="ffffff"/>
                </a:solidFill>
              </a:uFill>
              <a:latin typeface="Calibri"/>
            </a:endParaRPr>
          </a:p>
        </p:txBody>
      </p:sp>
      <p:sp>
        <p:nvSpPr>
          <p:cNvPr id="96" name="TextShape 2"/>
          <p:cNvSpPr txBox="1"/>
          <p:nvPr/>
        </p:nvSpPr>
        <p:spPr>
          <a:xfrm>
            <a:off x="697680" y="1484640"/>
            <a:ext cx="8338320" cy="3456000"/>
          </a:xfrm>
          <a:prstGeom prst="rect">
            <a:avLst/>
          </a:prstGeom>
          <a:noFill/>
          <a:ln>
            <a:noFill/>
          </a:ln>
        </p:spPr>
        <p:txBody>
          <a:bodyPr/>
          <a:p>
            <a:pPr algn="just">
              <a:lnSpc>
                <a:spcPct val="100000"/>
              </a:lnSpc>
            </a:pPr>
            <a:r>
              <a:rPr b="1" lang="sk-SK" sz="3200" spc="-1" strike="noStrike">
                <a:solidFill>
                  <a:srgbClr val="006a52"/>
                </a:solidFill>
                <a:uFill>
                  <a:solidFill>
                    <a:srgbClr val="ffffff"/>
                  </a:solidFill>
                </a:uFill>
                <a:latin typeface="Calibri"/>
              </a:rPr>
              <a:t>Zver, poľnohospodárske stroje, zberači plodov</a:t>
            </a:r>
            <a:r>
              <a:rPr b="0" lang="sk-SK" sz="3200" spc="-1" strike="noStrike">
                <a:solidFill>
                  <a:srgbClr val="006a52"/>
                </a:solidFill>
                <a:uFill>
                  <a:solidFill>
                    <a:srgbClr val="ffffff"/>
                  </a:solidFill>
                </a:uFill>
                <a:latin typeface="Calibri"/>
              </a:rPr>
              <a:t> – predstavujú zvýšené riziko na ceste, najmä v noci a ráno</a:t>
            </a:r>
            <a:endParaRPr b="0" lang="sk-SK" sz="3200" spc="-1" strike="noStrike">
              <a:solidFill>
                <a:srgbClr val="000000"/>
              </a:solidFill>
              <a:uFill>
                <a:solidFill>
                  <a:srgbClr val="ffffff"/>
                </a:solidFill>
              </a:uFill>
              <a:latin typeface="Arial"/>
            </a:endParaRPr>
          </a:p>
          <a:p>
            <a:pPr algn="just">
              <a:lnSpc>
                <a:spcPct val="100000"/>
              </a:lnSpc>
            </a:pPr>
            <a:r>
              <a:rPr b="0" lang="sk-SK" sz="3200" spc="-1" strike="noStrike">
                <a:solidFill>
                  <a:srgbClr val="000000"/>
                </a:solidFill>
                <a:uFill>
                  <a:solidFill>
                    <a:srgbClr val="ffffff"/>
                  </a:solidFill>
                </a:uFill>
                <a:latin typeface="Calibri"/>
              </a:rPr>
              <a:t>Správna reakcia: </a:t>
            </a:r>
            <a:r>
              <a:rPr b="0" lang="sk-SK" sz="3200" spc="-1" strike="noStrike">
                <a:solidFill>
                  <a:srgbClr val="006a52"/>
                </a:solidFill>
                <a:uFill>
                  <a:solidFill>
                    <a:srgbClr val="ffffff"/>
                  </a:solidFill>
                </a:uFill>
                <a:latin typeface="Calibri"/>
              </a:rPr>
              <a:t>predvídať, znížiť rýchlosť, zvýšiť opatrnosť a pozorne sledovať situáciu v cestnej premávke</a:t>
            </a:r>
            <a:endParaRPr b="0" lang="sk-SK" sz="3200" spc="-1" strike="noStrike">
              <a:solidFill>
                <a:srgbClr val="000000"/>
              </a:solidFill>
              <a:uFill>
                <a:solidFill>
                  <a:srgbClr val="ffffff"/>
                </a:solidFill>
              </a:uFill>
              <a:latin typeface="Arial"/>
            </a:endParaRPr>
          </a:p>
        </p:txBody>
      </p:sp>
      <p:sp>
        <p:nvSpPr>
          <p:cNvPr id="9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8" name="Picture 3" descr=""/>
          <p:cNvPicPr/>
          <p:nvPr/>
        </p:nvPicPr>
        <p:blipFill>
          <a:blip r:embed="rId2"/>
          <a:stretch/>
        </p:blipFill>
        <p:spPr>
          <a:xfrm>
            <a:off x="322200" y="5380920"/>
            <a:ext cx="1442520" cy="144252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9" name="Picture 2" descr=""/>
          <p:cNvPicPr/>
          <p:nvPr/>
        </p:nvPicPr>
        <p:blipFill>
          <a:blip r:embed="rId1"/>
          <a:stretch/>
        </p:blipFill>
        <p:spPr>
          <a:xfrm>
            <a:off x="-3960" y="-354600"/>
            <a:ext cx="9616320" cy="7212240"/>
          </a:xfrm>
          <a:prstGeom prst="rect">
            <a:avLst/>
          </a:prstGeom>
          <a:ln>
            <a:noFill/>
          </a:ln>
        </p:spPr>
      </p:pic>
      <p:sp>
        <p:nvSpPr>
          <p:cNvPr id="100"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pc="-1" strike="noStrike">
                <a:solidFill>
                  <a:srgbClr val="000000"/>
                </a:solidFill>
                <a:uFill>
                  <a:solidFill>
                    <a:srgbClr val="ffffff"/>
                  </a:solidFill>
                </a:uFill>
                <a:latin typeface="Calibri"/>
              </a:rPr>
              <a:t>Privysoká cena za chyby</a:t>
            </a:r>
            <a:endParaRPr b="0" lang="sk-SK" sz="1800" spc="-1" strike="noStrike">
              <a:solidFill>
                <a:srgbClr val="000000"/>
              </a:solidFill>
              <a:uFill>
                <a:solidFill>
                  <a:srgbClr val="ffffff"/>
                </a:solidFill>
              </a:uFill>
              <a:latin typeface="Calibri"/>
            </a:endParaRPr>
          </a:p>
        </p:txBody>
      </p:sp>
      <p:sp>
        <p:nvSpPr>
          <p:cNvPr id="101" name="TextShape 2"/>
          <p:cNvSpPr txBox="1"/>
          <p:nvPr/>
        </p:nvSpPr>
        <p:spPr>
          <a:xfrm>
            <a:off x="697680" y="1484640"/>
            <a:ext cx="8338320" cy="3672000"/>
          </a:xfrm>
          <a:prstGeom prst="rect">
            <a:avLst/>
          </a:prstGeom>
          <a:noFill/>
          <a:ln>
            <a:noFill/>
          </a:ln>
        </p:spPr>
        <p:txBody>
          <a:bodyPr/>
          <a:p>
            <a:pPr algn="ctr">
              <a:lnSpc>
                <a:spcPct val="100000"/>
              </a:lnSpc>
            </a:pPr>
            <a:r>
              <a:rPr b="0" lang="sk-SK" sz="3200" spc="-1" strike="noStrike">
                <a:solidFill>
                  <a:srgbClr val="006a52"/>
                </a:solidFill>
                <a:uFill>
                  <a:solidFill>
                    <a:srgbClr val="ffffff"/>
                  </a:solidFill>
                </a:uFill>
                <a:latin typeface="Calibri"/>
              </a:rPr>
              <a:t>Za svoje ale aj zlyhania iných platia účastníci cestnej premávky často krát tú najvyššiu cenu – svojim životom. </a:t>
            </a:r>
            <a:endParaRPr b="0" lang="sk-SK" sz="3200" spc="-1" strike="noStrike">
              <a:solidFill>
                <a:srgbClr val="000000"/>
              </a:solidFill>
              <a:uFill>
                <a:solidFill>
                  <a:srgbClr val="ffffff"/>
                </a:solidFill>
              </a:uFill>
              <a:latin typeface="Arial"/>
            </a:endParaRPr>
          </a:p>
          <a:p>
            <a:pPr algn="ctr">
              <a:lnSpc>
                <a:spcPct val="100000"/>
              </a:lnSpc>
            </a:pPr>
            <a:r>
              <a:rPr b="0" lang="sk-SK" sz="3200" spc="-1" strike="noStrike">
                <a:solidFill>
                  <a:srgbClr val="006a52"/>
                </a:solidFill>
                <a:uFill>
                  <a:solidFill>
                    <a:srgbClr val="ffffff"/>
                  </a:solidFill>
                </a:uFill>
                <a:latin typeface="Calibri"/>
              </a:rPr>
              <a:t>Opatrnosťou, predvídavosťou a dodržiavaním dopravných predpisov môžete predísť vážnym dopravných nehodám a ich následkom na živote, zdraví a majetku. </a:t>
            </a:r>
            <a:endParaRPr b="0" lang="sk-SK" sz="3200" spc="-1" strike="noStrike">
              <a:solidFill>
                <a:srgbClr val="000000"/>
              </a:solidFill>
              <a:uFill>
                <a:solidFill>
                  <a:srgbClr val="ffffff"/>
                </a:solidFill>
              </a:uFill>
              <a:latin typeface="Arial"/>
            </a:endParaRPr>
          </a:p>
        </p:txBody>
      </p:sp>
      <p:sp>
        <p:nvSpPr>
          <p:cNvPr id="102"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3" name="Picture 3" descr=""/>
          <p:cNvPicPr/>
          <p:nvPr/>
        </p:nvPicPr>
        <p:blipFill>
          <a:blip r:embed="rId2"/>
          <a:stretch/>
        </p:blipFill>
        <p:spPr>
          <a:xfrm>
            <a:off x="322200" y="5380920"/>
            <a:ext cx="1442520" cy="14425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Picture 2" descr=""/>
          <p:cNvPicPr/>
          <p:nvPr/>
        </p:nvPicPr>
        <p:blipFill>
          <a:blip r:embed="rId1"/>
          <a:stretch/>
        </p:blipFill>
        <p:spPr>
          <a:xfrm>
            <a:off x="-3960" y="-354600"/>
            <a:ext cx="9616320" cy="7212240"/>
          </a:xfrm>
          <a:prstGeom prst="rect">
            <a:avLst/>
          </a:prstGeom>
          <a:ln>
            <a:noFill/>
          </a:ln>
        </p:spPr>
      </p:pic>
      <p:sp>
        <p:nvSpPr>
          <p:cNvPr id="44"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pc="-1" strike="noStrike">
                <a:solidFill>
                  <a:srgbClr val="000000"/>
                </a:solidFill>
                <a:uFill>
                  <a:solidFill>
                    <a:srgbClr val="ffffff"/>
                  </a:solidFill>
                </a:uFill>
                <a:latin typeface="Calibri"/>
              </a:rPr>
              <a:t>Jeseň na cestách je riziková</a:t>
            </a:r>
            <a:endParaRPr b="0" lang="sk-SK" sz="1800" spc="-1" strike="noStrike">
              <a:solidFill>
                <a:srgbClr val="000000"/>
              </a:solidFill>
              <a:uFill>
                <a:solidFill>
                  <a:srgbClr val="ffffff"/>
                </a:solidFill>
              </a:uFill>
              <a:latin typeface="Calibri"/>
            </a:endParaRPr>
          </a:p>
        </p:txBody>
      </p:sp>
      <p:sp>
        <p:nvSpPr>
          <p:cNvPr id="45" name="TextShape 2"/>
          <p:cNvSpPr txBox="1"/>
          <p:nvPr/>
        </p:nvSpPr>
        <p:spPr>
          <a:xfrm>
            <a:off x="697680" y="1772640"/>
            <a:ext cx="8338320" cy="3024000"/>
          </a:xfrm>
          <a:prstGeom prst="rect">
            <a:avLst/>
          </a:prstGeom>
          <a:noFill/>
          <a:ln>
            <a:noFill/>
          </a:ln>
        </p:spPr>
        <p:txBody>
          <a:bodyPr/>
          <a:p>
            <a:pPr>
              <a:lnSpc>
                <a:spcPct val="100000"/>
              </a:lnSpc>
            </a:pPr>
            <a:r>
              <a:rPr b="0" lang="sk-SK" sz="3200" spc="-1" strike="noStrike">
                <a:solidFill>
                  <a:srgbClr val="006a52"/>
                </a:solidFill>
                <a:uFill>
                  <a:solidFill>
                    <a:srgbClr val="ffffff"/>
                  </a:solidFill>
                </a:uFill>
                <a:latin typeface="Calibri"/>
              </a:rPr>
              <a:t>Jeseň na cestách je spojená so sťaženými podmienkami</a:t>
            </a:r>
            <a:endParaRPr b="0" lang="sk-SK" sz="3200" spc="-1" strike="noStrike">
              <a:solidFill>
                <a:srgbClr val="000000"/>
              </a:solidFill>
              <a:uFill>
                <a:solidFill>
                  <a:srgbClr val="ffffff"/>
                </a:solidFill>
              </a:uFill>
              <a:latin typeface="Arial"/>
            </a:endParaRPr>
          </a:p>
          <a:p>
            <a:pPr>
              <a:lnSpc>
                <a:spcPct val="100000"/>
              </a:lnSpc>
            </a:pPr>
            <a:r>
              <a:rPr b="0" lang="sk-SK" sz="3200" spc="-1" strike="noStrike">
                <a:solidFill>
                  <a:srgbClr val="006a52"/>
                </a:solidFill>
                <a:uFill>
                  <a:solidFill>
                    <a:srgbClr val="ffffff"/>
                  </a:solidFill>
                </a:uFill>
                <a:latin typeface="Calibri"/>
              </a:rPr>
              <a:t>- hmla</a:t>
            </a:r>
            <a:endParaRPr b="0" lang="sk-SK" sz="3200" spc="-1" strike="noStrike">
              <a:solidFill>
                <a:srgbClr val="000000"/>
              </a:solidFill>
              <a:uFill>
                <a:solidFill>
                  <a:srgbClr val="ffffff"/>
                </a:solidFill>
              </a:uFill>
              <a:latin typeface="Arial"/>
            </a:endParaRPr>
          </a:p>
          <a:p>
            <a:pPr>
              <a:lnSpc>
                <a:spcPct val="100000"/>
              </a:lnSpc>
            </a:pPr>
            <a:r>
              <a:rPr b="0" lang="sk-SK" sz="3200" spc="-1" strike="noStrike">
                <a:solidFill>
                  <a:srgbClr val="006a52"/>
                </a:solidFill>
                <a:uFill>
                  <a:solidFill>
                    <a:srgbClr val="ffffff"/>
                  </a:solidFill>
                </a:uFill>
                <a:latin typeface="Calibri"/>
              </a:rPr>
              <a:t>- dážď prinášajúci mokrú či namrznutú vozovku</a:t>
            </a:r>
            <a:endParaRPr b="0" lang="sk-SK" sz="3200" spc="-1" strike="noStrike">
              <a:solidFill>
                <a:srgbClr val="000000"/>
              </a:solidFill>
              <a:uFill>
                <a:solidFill>
                  <a:srgbClr val="ffffff"/>
                </a:solidFill>
              </a:uFill>
              <a:latin typeface="Arial"/>
            </a:endParaRPr>
          </a:p>
          <a:p>
            <a:pPr>
              <a:lnSpc>
                <a:spcPct val="100000"/>
              </a:lnSpc>
            </a:pPr>
            <a:r>
              <a:rPr b="0" lang="sk-SK" sz="3200" spc="-1" strike="noStrike">
                <a:solidFill>
                  <a:srgbClr val="006a52"/>
                </a:solidFill>
                <a:uFill>
                  <a:solidFill>
                    <a:srgbClr val="ffffff"/>
                  </a:solidFill>
                </a:uFill>
                <a:latin typeface="Calibri"/>
              </a:rPr>
              <a:t>- znížená viditeľnosť</a:t>
            </a:r>
            <a:endParaRPr b="0" lang="sk-SK" sz="3200" spc="-1" strike="noStrike">
              <a:solidFill>
                <a:srgbClr val="000000"/>
              </a:solidFill>
              <a:uFill>
                <a:solidFill>
                  <a:srgbClr val="ffffff"/>
                </a:solidFill>
              </a:uFill>
              <a:latin typeface="Arial"/>
            </a:endParaRPr>
          </a:p>
        </p:txBody>
      </p:sp>
      <p:sp>
        <p:nvSpPr>
          <p:cNvPr id="46"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7" name="Picture 3" descr=""/>
          <p:cNvPicPr/>
          <p:nvPr/>
        </p:nvPicPr>
        <p:blipFill>
          <a:blip r:embed="rId2"/>
          <a:stretch/>
        </p:blipFill>
        <p:spPr>
          <a:xfrm>
            <a:off x="322200" y="5380920"/>
            <a:ext cx="1442520" cy="1442520"/>
          </a:xfrm>
          <a:prstGeom prst="rect">
            <a:avLst/>
          </a:prstGeom>
          <a:ln>
            <a:noFill/>
          </a:ln>
        </p:spPr>
      </p:pic>
      <p:pic>
        <p:nvPicPr>
          <p:cNvPr id="48"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Picture 2" descr=""/>
          <p:cNvPicPr/>
          <p:nvPr/>
        </p:nvPicPr>
        <p:blipFill>
          <a:blip r:embed="rId1"/>
          <a:stretch/>
        </p:blipFill>
        <p:spPr>
          <a:xfrm>
            <a:off x="-12240" y="-354600"/>
            <a:ext cx="9616320" cy="7212240"/>
          </a:xfrm>
          <a:prstGeom prst="rect">
            <a:avLst/>
          </a:prstGeom>
          <a:ln>
            <a:noFill/>
          </a:ln>
        </p:spPr>
      </p:pic>
      <p:sp>
        <p:nvSpPr>
          <p:cNvPr id="50"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pc="-1" strike="noStrike">
                <a:solidFill>
                  <a:srgbClr val="000000"/>
                </a:solidFill>
                <a:uFill>
                  <a:solidFill>
                    <a:srgbClr val="ffffff"/>
                  </a:solidFill>
                </a:uFill>
                <a:latin typeface="Calibri"/>
              </a:rPr>
              <a:t>Najčastejšie chyby chodcov</a:t>
            </a:r>
            <a:endParaRPr b="0" lang="sk-SK" sz="1800" spc="-1" strike="noStrike">
              <a:solidFill>
                <a:srgbClr val="000000"/>
              </a:solidFill>
              <a:uFill>
                <a:solidFill>
                  <a:srgbClr val="ffffff"/>
                </a:solidFill>
              </a:uFill>
              <a:latin typeface="Calibri"/>
            </a:endParaRPr>
          </a:p>
        </p:txBody>
      </p:sp>
      <p:sp>
        <p:nvSpPr>
          <p:cNvPr id="51" name="TextShape 2"/>
          <p:cNvSpPr txBox="1"/>
          <p:nvPr/>
        </p:nvSpPr>
        <p:spPr>
          <a:xfrm>
            <a:off x="697680" y="1772640"/>
            <a:ext cx="8338320" cy="3024000"/>
          </a:xfrm>
          <a:prstGeom prst="rect">
            <a:avLst/>
          </a:prstGeom>
          <a:noFill/>
          <a:ln>
            <a:noFill/>
          </a:ln>
        </p:spPr>
        <p:txBody>
          <a:bodyPr/>
          <a:p>
            <a:pPr algn="ctr">
              <a:lnSpc>
                <a:spcPct val="150000"/>
              </a:lnSpc>
            </a:pPr>
            <a:r>
              <a:rPr b="0" lang="sk-SK" sz="3200" spc="-1" strike="noStrike">
                <a:solidFill>
                  <a:srgbClr val="006a52"/>
                </a:solidFill>
                <a:uFill>
                  <a:solidFill>
                    <a:srgbClr val="ffffff"/>
                  </a:solidFill>
                </a:uFill>
                <a:latin typeface="Calibri"/>
              </a:rPr>
              <a:t>Náhly vstup na vozovku bez rozhliadnutia</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Zlý odhad vzdialenosti a rýchlosti vozidla</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Prechádzanie mimo priechod</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Podcenenie reflexných prvkov na oblečení</a:t>
            </a:r>
            <a:endParaRPr b="0" lang="sk-SK" sz="3200" spc="-1" strike="noStrike">
              <a:solidFill>
                <a:srgbClr val="000000"/>
              </a:solidFill>
              <a:uFill>
                <a:solidFill>
                  <a:srgbClr val="ffffff"/>
                </a:solidFill>
              </a:uFill>
              <a:latin typeface="Arial"/>
            </a:endParaRPr>
          </a:p>
        </p:txBody>
      </p:sp>
      <p:sp>
        <p:nvSpPr>
          <p:cNvPr id="52"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3"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Picture 2" descr=""/>
          <p:cNvPicPr/>
          <p:nvPr/>
        </p:nvPicPr>
        <p:blipFill>
          <a:blip r:embed="rId1"/>
          <a:stretch/>
        </p:blipFill>
        <p:spPr>
          <a:xfrm>
            <a:off x="-3960" y="-354600"/>
            <a:ext cx="9616320" cy="7212240"/>
          </a:xfrm>
          <a:prstGeom prst="rect">
            <a:avLst/>
          </a:prstGeom>
          <a:ln>
            <a:noFill/>
          </a:ln>
        </p:spPr>
      </p:pic>
      <p:sp>
        <p:nvSpPr>
          <p:cNvPr id="55" name="TextShape 1"/>
          <p:cNvSpPr txBox="1"/>
          <p:nvPr/>
        </p:nvSpPr>
        <p:spPr>
          <a:xfrm>
            <a:off x="699840" y="1052640"/>
            <a:ext cx="8208720" cy="4608000"/>
          </a:xfrm>
          <a:prstGeom prst="rect">
            <a:avLst/>
          </a:prstGeom>
          <a:noFill/>
          <a:ln>
            <a:noFill/>
          </a:ln>
        </p:spPr>
        <p:txBody>
          <a:bodyPr/>
          <a:p>
            <a:pPr marL="457200" indent="-456840" algn="just">
              <a:lnSpc>
                <a:spcPct val="100000"/>
              </a:lnSpc>
              <a:buBlip>
                <a:blip r:embed="rId2"/>
              </a:buBlip>
            </a:pPr>
            <a:r>
              <a:rPr b="0" lang="sk-SK" sz="2400" spc="-1" strike="noStrike">
                <a:solidFill>
                  <a:srgbClr val="006a52"/>
                </a:solidFill>
                <a:uFill>
                  <a:solidFill>
                    <a:srgbClr val="ffffff"/>
                  </a:solidFill>
                </a:uFill>
                <a:latin typeface="Calibri"/>
              </a:rPr>
              <a:t>Predvída, prechádza cez cestu na miestach na to určených, vyhýba sa rizikovým úsekom, neprelieza zábradlia a neriskuje</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3"/>
              </a:buBlip>
            </a:pPr>
            <a:r>
              <a:rPr b="0" lang="sk-SK" sz="2400" spc="-1" strike="noStrike">
                <a:solidFill>
                  <a:srgbClr val="006a52"/>
                </a:solidFill>
                <a:uFill>
                  <a:solidFill>
                    <a:srgbClr val="ffffff"/>
                  </a:solidFill>
                </a:u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4"/>
              </a:buBlip>
            </a:pPr>
            <a:r>
              <a:rPr b="0" lang="sk-SK" sz="2400" spc="-1" strike="noStrike">
                <a:solidFill>
                  <a:srgbClr val="006a52"/>
                </a:solidFill>
                <a:uFill>
                  <a:solidFill>
                    <a:srgbClr val="ffffff"/>
                  </a:solidFill>
                </a:uFill>
                <a:latin typeface="Calibri"/>
              </a:rPr>
              <a:t>Ako zodpovedný rodič vybaví detské oblečenie a školské tašky reflexnými a fluorescenčnými bezpečnostnými prvkami</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p:txBody>
      </p:sp>
      <p:sp>
        <p:nvSpPr>
          <p:cNvPr id="56"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7" name="Picture 3" descr=""/>
          <p:cNvPicPr/>
          <p:nvPr/>
        </p:nvPicPr>
        <p:blipFill>
          <a:blip r:embed="rId5"/>
          <a:stretch/>
        </p:blipFill>
        <p:spPr>
          <a:xfrm>
            <a:off x="322200" y="5380920"/>
            <a:ext cx="1442520" cy="1442520"/>
          </a:xfrm>
          <a:prstGeom prst="rect">
            <a:avLst/>
          </a:prstGeom>
          <a:ln>
            <a:noFill/>
          </a:ln>
        </p:spPr>
      </p:pic>
      <p:sp>
        <p:nvSpPr>
          <p:cNvPr id="58" name="TextShape 3"/>
          <p:cNvSpPr txBox="1"/>
          <p:nvPr/>
        </p:nvSpPr>
        <p:spPr>
          <a:xfrm>
            <a:off x="683640" y="116640"/>
            <a:ext cx="8280720" cy="1007640"/>
          </a:xfrm>
          <a:prstGeom prst="rect">
            <a:avLst/>
          </a:prstGeom>
          <a:noFill/>
          <a:ln>
            <a:noFill/>
          </a:ln>
        </p:spPr>
        <p:txBody>
          <a:bodyPr anchor="ctr"/>
          <a:p>
            <a:pPr>
              <a:lnSpc>
                <a:spcPct val="100000"/>
              </a:lnSpc>
            </a:pPr>
            <a:r>
              <a:rPr b="1" lang="sk-SK" sz="3200" spc="-1" strike="noStrike">
                <a:solidFill>
                  <a:srgbClr val="000000"/>
                </a:solidFill>
                <a:uFill>
                  <a:solidFill>
                    <a:srgbClr val="ffffff"/>
                  </a:solidFill>
                </a:uFill>
                <a:latin typeface="Calibri"/>
              </a:rPr>
              <a:t>Zodpovedný chodec</a:t>
            </a:r>
            <a:endParaRPr b="0" lang="sk-SK" sz="1800" spc="-1" strike="noStrike">
              <a:solidFill>
                <a:srgbClr val="000000"/>
              </a:solidFill>
              <a:uFill>
                <a:solidFill>
                  <a:srgbClr val="ffffff"/>
                </a:solidFill>
              </a:uFill>
              <a:latin typeface="Calibri"/>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Picture 2" descr=""/>
          <p:cNvPicPr/>
          <p:nvPr/>
        </p:nvPicPr>
        <p:blipFill>
          <a:blip r:embed="rId1"/>
          <a:stretch/>
        </p:blipFill>
        <p:spPr>
          <a:xfrm>
            <a:off x="-12240" y="-354600"/>
            <a:ext cx="9616320" cy="7212240"/>
          </a:xfrm>
          <a:prstGeom prst="rect">
            <a:avLst/>
          </a:prstGeom>
          <a:ln>
            <a:noFill/>
          </a:ln>
        </p:spPr>
      </p:pic>
      <p:sp>
        <p:nvSpPr>
          <p:cNvPr id="60"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pc="-1" strike="noStrike">
                <a:solidFill>
                  <a:srgbClr val="000000"/>
                </a:solidFill>
                <a:uFill>
                  <a:solidFill>
                    <a:srgbClr val="ffffff"/>
                  </a:solidFill>
                </a:uFill>
                <a:latin typeface="Calibri"/>
              </a:rPr>
              <a:t>Najčastejšie chyby cyklistov</a:t>
            </a:r>
            <a:endParaRPr b="0" lang="sk-SK" sz="1800" spc="-1" strike="noStrike">
              <a:solidFill>
                <a:srgbClr val="000000"/>
              </a:solidFill>
              <a:uFill>
                <a:solidFill>
                  <a:srgbClr val="ffffff"/>
                </a:solidFill>
              </a:uFill>
              <a:latin typeface="Calibri"/>
            </a:endParaRPr>
          </a:p>
        </p:txBody>
      </p:sp>
      <p:sp>
        <p:nvSpPr>
          <p:cNvPr id="61" name="TextShape 2"/>
          <p:cNvSpPr txBox="1"/>
          <p:nvPr/>
        </p:nvSpPr>
        <p:spPr>
          <a:xfrm>
            <a:off x="697680" y="1556640"/>
            <a:ext cx="8266320" cy="3960000"/>
          </a:xfrm>
          <a:prstGeom prst="rect">
            <a:avLst/>
          </a:prstGeom>
          <a:noFill/>
          <a:ln>
            <a:noFill/>
          </a:ln>
        </p:spPr>
        <p:txBody>
          <a:bodyPr/>
          <a:p>
            <a:pPr algn="ctr">
              <a:lnSpc>
                <a:spcPct val="150000"/>
              </a:lnSpc>
            </a:pPr>
            <a:r>
              <a:rPr b="0" lang="sk-SK" sz="3200" spc="-1" strike="noStrike">
                <a:solidFill>
                  <a:srgbClr val="006a52"/>
                </a:solidFill>
                <a:uFill>
                  <a:solidFill>
                    <a:srgbClr val="ffffff"/>
                  </a:solidFill>
                </a:uFill>
                <a:latin typeface="Calibri"/>
              </a:rPr>
              <a:t>Jazda bez reflexných prvkov</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Jazda bez svetiel, chýbajúce odrazky na bicykli</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Jazda na bicykli bez prilby </a:t>
            </a:r>
            <a:r>
              <a:rPr b="0" lang="sk-SK" sz="2600" spc="-1" strike="noStrike">
                <a:solidFill>
                  <a:srgbClr val="006a52"/>
                </a:solidFill>
                <a:uFill>
                  <a:solidFill>
                    <a:srgbClr val="ffffff"/>
                  </a:solidFill>
                </a:uFill>
                <a:latin typeface="Calibri"/>
              </a:rPr>
              <a:t>(dospelí len mimo obce)</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Jazda po nesprávnej strane vozovky</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Jazda pod vplyvom alkoholu</a:t>
            </a:r>
            <a:endParaRPr b="0" lang="sk-SK" sz="3200" spc="-1" strike="noStrike">
              <a:solidFill>
                <a:srgbClr val="000000"/>
              </a:solidFill>
              <a:uFill>
                <a:solidFill>
                  <a:srgbClr val="ffffff"/>
                </a:solidFill>
              </a:uFill>
              <a:latin typeface="Arial"/>
            </a:endParaRPr>
          </a:p>
          <a:p>
            <a:pPr algn="ctr">
              <a:lnSpc>
                <a:spcPct val="150000"/>
              </a:lnSpc>
            </a:pPr>
            <a:endParaRPr b="0" lang="sk-SK" sz="3200" spc="-1" strike="noStrike">
              <a:solidFill>
                <a:srgbClr val="000000"/>
              </a:solidFill>
              <a:uFill>
                <a:solidFill>
                  <a:srgbClr val="ffffff"/>
                </a:solidFill>
              </a:uFill>
              <a:latin typeface="Arial"/>
            </a:endParaRPr>
          </a:p>
        </p:txBody>
      </p:sp>
      <p:sp>
        <p:nvSpPr>
          <p:cNvPr id="62"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3"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4" name="Picture 2" descr=""/>
          <p:cNvPicPr/>
          <p:nvPr/>
        </p:nvPicPr>
        <p:blipFill>
          <a:blip r:embed="rId1"/>
          <a:stretch/>
        </p:blipFill>
        <p:spPr>
          <a:xfrm>
            <a:off x="-3960" y="-354600"/>
            <a:ext cx="9616320" cy="7212240"/>
          </a:xfrm>
          <a:prstGeom prst="rect">
            <a:avLst/>
          </a:prstGeom>
          <a:ln>
            <a:noFill/>
          </a:ln>
        </p:spPr>
      </p:pic>
      <p:sp>
        <p:nvSpPr>
          <p:cNvPr id="65" name="TextShape 1"/>
          <p:cNvSpPr txBox="1"/>
          <p:nvPr/>
        </p:nvSpPr>
        <p:spPr>
          <a:xfrm>
            <a:off x="699840" y="1052640"/>
            <a:ext cx="8208720" cy="4608000"/>
          </a:xfrm>
          <a:prstGeom prst="rect">
            <a:avLst/>
          </a:prstGeom>
          <a:noFill/>
          <a:ln>
            <a:noFill/>
          </a:ln>
        </p:spPr>
        <p:txBody>
          <a:bodyPr/>
          <a:p>
            <a:pPr marL="457200" indent="-456840" algn="just">
              <a:lnSpc>
                <a:spcPct val="100000"/>
              </a:lnSpc>
              <a:buBlip>
                <a:blip r:embed="rId2"/>
              </a:buBlip>
            </a:pPr>
            <a:r>
              <a:rPr b="0" lang="sk-SK" sz="2400" spc="-1" strike="noStrike">
                <a:solidFill>
                  <a:srgbClr val="006a52"/>
                </a:solidFill>
                <a:uFill>
                  <a:solidFill>
                    <a:srgbClr val="ffffff"/>
                  </a:solidFill>
                </a:uFill>
                <a:latin typeface="Calibri"/>
              </a:rPr>
              <a:t>Nepožíva alkoholické nápoje pred jazdou alebo počas jazdy</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3"/>
              </a:buBlip>
            </a:pPr>
            <a:r>
              <a:rPr b="0" lang="sk-SK" sz="2400" spc="-1" strike="noStrike">
                <a:solidFill>
                  <a:srgbClr val="006a52"/>
                </a:solidFill>
                <a:uFill>
                  <a:solidFill>
                    <a:srgbClr val="ffffff"/>
                  </a:solidFill>
                </a:uFill>
                <a:latin typeface="Calibri"/>
              </a:rPr>
              <a:t>Sleduje dianie okolo seba a vždy sa presvedčí o bezpečnom prejazde</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4"/>
              </a:buBlip>
            </a:pPr>
            <a:r>
              <a:rPr b="0" lang="sk-SK" sz="2400" spc="-1" strike="noStrike">
                <a:solidFill>
                  <a:srgbClr val="006a52"/>
                </a:solidFill>
                <a:uFill>
                  <a:solidFill>
                    <a:srgbClr val="ffffff"/>
                  </a:solidFill>
                </a:uFill>
                <a:latin typeface="Calibri"/>
              </a:rPr>
              <a:t>Viditeľne a včas dá znamenie rukou o zmene smeru jazdy</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5"/>
              </a:buBlip>
            </a:pPr>
            <a:r>
              <a:rPr b="0" lang="sk-SK" sz="2400" spc="-1" strike="noStrike">
                <a:solidFill>
                  <a:srgbClr val="006a52"/>
                </a:solidFill>
                <a:uFill>
                  <a:solidFill>
                    <a:srgbClr val="ffffff"/>
                  </a:solidFill>
                </a:uFill>
                <a:latin typeface="Calibri"/>
              </a:rPr>
              <a:t>Používa reflexné prvky a cyklistickú prilbu</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6"/>
              </a:buBlip>
            </a:pPr>
            <a:r>
              <a:rPr b="0" lang="sk-SK" sz="2400" spc="-1" strike="noStrike">
                <a:solidFill>
                  <a:srgbClr val="006a52"/>
                </a:solidFill>
                <a:uFill>
                  <a:solidFill>
                    <a:srgbClr val="ffffff"/>
                  </a:solidFill>
                </a:uFill>
                <a:latin typeface="Calibri"/>
              </a:rPr>
              <a:t>V prípade zhoršeného počasia (poľadovica, sneh) zváži iné možnosti dopravy</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p:txBody>
      </p:sp>
      <p:sp>
        <p:nvSpPr>
          <p:cNvPr id="66"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7" name="Picture 3" descr=""/>
          <p:cNvPicPr/>
          <p:nvPr/>
        </p:nvPicPr>
        <p:blipFill>
          <a:blip r:embed="rId7"/>
          <a:stretch/>
        </p:blipFill>
        <p:spPr>
          <a:xfrm>
            <a:off x="322200" y="5380920"/>
            <a:ext cx="1442520" cy="1442520"/>
          </a:xfrm>
          <a:prstGeom prst="rect">
            <a:avLst/>
          </a:prstGeom>
          <a:ln>
            <a:noFill/>
          </a:ln>
        </p:spPr>
      </p:pic>
      <p:sp>
        <p:nvSpPr>
          <p:cNvPr id="68" name="TextShape 3"/>
          <p:cNvSpPr txBox="1"/>
          <p:nvPr/>
        </p:nvSpPr>
        <p:spPr>
          <a:xfrm>
            <a:off x="683640" y="116640"/>
            <a:ext cx="8280720" cy="1007640"/>
          </a:xfrm>
          <a:prstGeom prst="rect">
            <a:avLst/>
          </a:prstGeom>
          <a:noFill/>
          <a:ln>
            <a:noFill/>
          </a:ln>
        </p:spPr>
        <p:txBody>
          <a:bodyPr anchor="ctr"/>
          <a:p>
            <a:pPr>
              <a:lnSpc>
                <a:spcPct val="100000"/>
              </a:lnSpc>
            </a:pPr>
            <a:r>
              <a:rPr b="1" lang="sk-SK" sz="3200" spc="-1" strike="noStrike">
                <a:solidFill>
                  <a:srgbClr val="000000"/>
                </a:solidFill>
                <a:uFill>
                  <a:solidFill>
                    <a:srgbClr val="ffffff"/>
                  </a:solidFill>
                </a:uFill>
                <a:latin typeface="Calibri"/>
              </a:rPr>
              <a:t>Zodpovedný cyklista</a:t>
            </a:r>
            <a:endParaRPr b="0" lang="sk-SK" sz="1800" spc="-1" strike="noStrike">
              <a:solidFill>
                <a:srgbClr val="000000"/>
              </a:solidFill>
              <a:uFill>
                <a:solidFill>
                  <a:srgbClr val="ffffff"/>
                </a:solidFill>
              </a:uFill>
              <a:latin typeface="Calibri"/>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 name="Picture 2" descr=""/>
          <p:cNvPicPr/>
          <p:nvPr/>
        </p:nvPicPr>
        <p:blipFill>
          <a:blip r:embed="rId1"/>
          <a:stretch/>
        </p:blipFill>
        <p:spPr>
          <a:xfrm>
            <a:off x="-12240" y="-354600"/>
            <a:ext cx="9616320" cy="7212240"/>
          </a:xfrm>
          <a:prstGeom prst="rect">
            <a:avLst/>
          </a:prstGeom>
          <a:ln>
            <a:noFill/>
          </a:ln>
        </p:spPr>
      </p:pic>
      <p:sp>
        <p:nvSpPr>
          <p:cNvPr id="70"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pc="-1" strike="noStrike">
                <a:solidFill>
                  <a:srgbClr val="000000"/>
                </a:solidFill>
                <a:uFill>
                  <a:solidFill>
                    <a:srgbClr val="ffffff"/>
                  </a:solidFill>
                </a:uFill>
                <a:latin typeface="Calibri"/>
              </a:rPr>
              <a:t>Najčastejšie chyby vodičov</a:t>
            </a:r>
            <a:endParaRPr b="0" lang="sk-SK" sz="1800" spc="-1" strike="noStrike">
              <a:solidFill>
                <a:srgbClr val="000000"/>
              </a:solidFill>
              <a:uFill>
                <a:solidFill>
                  <a:srgbClr val="ffffff"/>
                </a:solidFill>
              </a:uFill>
              <a:latin typeface="Calibri"/>
            </a:endParaRPr>
          </a:p>
        </p:txBody>
      </p:sp>
      <p:sp>
        <p:nvSpPr>
          <p:cNvPr id="71" name="TextShape 2"/>
          <p:cNvSpPr txBox="1"/>
          <p:nvPr/>
        </p:nvSpPr>
        <p:spPr>
          <a:xfrm>
            <a:off x="697680" y="1196640"/>
            <a:ext cx="8266320" cy="4392000"/>
          </a:xfrm>
          <a:prstGeom prst="rect">
            <a:avLst/>
          </a:prstGeom>
          <a:noFill/>
          <a:ln>
            <a:noFill/>
          </a:ln>
        </p:spPr>
        <p:txBody>
          <a:bodyPr/>
          <a:p>
            <a:pPr algn="ctr">
              <a:lnSpc>
                <a:spcPct val="150000"/>
              </a:lnSpc>
            </a:pPr>
            <a:r>
              <a:rPr b="0" lang="sk-SK" sz="3200" spc="-1" strike="noStrike">
                <a:solidFill>
                  <a:srgbClr val="006a52"/>
                </a:solidFill>
                <a:uFill>
                  <a:solidFill>
                    <a:srgbClr val="ffffff"/>
                  </a:solidFill>
                </a:uFill>
                <a:latin typeface="Calibri"/>
              </a:rPr>
              <a:t>Jazda pod vplyvom alkoholu</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Rýchla, bezohľadná a arogantná jazda</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Riskantné predbiehanie</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Preceňovanie svojich schopností</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Nepoužívanie bezpečnostných pásov</a:t>
            </a:r>
            <a:endParaRPr b="0" lang="sk-SK" sz="3200" spc="-1" strike="noStrike">
              <a:solidFill>
                <a:srgbClr val="000000"/>
              </a:solidFill>
              <a:uFill>
                <a:solidFill>
                  <a:srgbClr val="ffffff"/>
                </a:solidFill>
              </a:uFill>
              <a:latin typeface="Arial"/>
            </a:endParaRPr>
          </a:p>
          <a:p>
            <a:pPr algn="ctr">
              <a:lnSpc>
                <a:spcPct val="150000"/>
              </a:lnSpc>
            </a:pPr>
            <a:r>
              <a:rPr b="0" lang="sk-SK" sz="3200" spc="-1" strike="noStrike">
                <a:solidFill>
                  <a:srgbClr val="006a52"/>
                </a:solidFill>
                <a:uFill>
                  <a:solidFill>
                    <a:srgbClr val="ffffff"/>
                  </a:solidFill>
                </a:uFill>
                <a:latin typeface="Calibri"/>
              </a:rPr>
              <a:t>Telefonovanie za volantom</a:t>
            </a:r>
            <a:endParaRPr b="0" lang="sk-SK" sz="3200" spc="-1" strike="noStrike">
              <a:solidFill>
                <a:srgbClr val="000000"/>
              </a:solidFill>
              <a:uFill>
                <a:solidFill>
                  <a:srgbClr val="ffffff"/>
                </a:solidFill>
              </a:uFill>
              <a:latin typeface="Arial"/>
            </a:endParaRPr>
          </a:p>
          <a:p>
            <a:pPr algn="ctr">
              <a:lnSpc>
                <a:spcPct val="150000"/>
              </a:lnSpc>
            </a:pPr>
            <a:endParaRPr b="0" lang="sk-SK" sz="3200" spc="-1" strike="noStrike">
              <a:solidFill>
                <a:srgbClr val="000000"/>
              </a:solidFill>
              <a:uFill>
                <a:solidFill>
                  <a:srgbClr val="ffffff"/>
                </a:solidFill>
              </a:uFill>
              <a:latin typeface="Arial"/>
            </a:endParaRPr>
          </a:p>
        </p:txBody>
      </p:sp>
      <p:sp>
        <p:nvSpPr>
          <p:cNvPr id="72"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3"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 name="Picture 2" descr=""/>
          <p:cNvPicPr/>
          <p:nvPr/>
        </p:nvPicPr>
        <p:blipFill>
          <a:blip r:embed="rId1"/>
          <a:stretch/>
        </p:blipFill>
        <p:spPr>
          <a:xfrm>
            <a:off x="-3960" y="-354600"/>
            <a:ext cx="9616320" cy="7212240"/>
          </a:xfrm>
          <a:prstGeom prst="rect">
            <a:avLst/>
          </a:prstGeom>
          <a:ln>
            <a:noFill/>
          </a:ln>
        </p:spPr>
      </p:pic>
      <p:sp>
        <p:nvSpPr>
          <p:cNvPr id="75" name="TextShape 1"/>
          <p:cNvSpPr txBox="1"/>
          <p:nvPr/>
        </p:nvSpPr>
        <p:spPr>
          <a:xfrm>
            <a:off x="699840" y="1196640"/>
            <a:ext cx="8208720" cy="4608000"/>
          </a:xfrm>
          <a:prstGeom prst="rect">
            <a:avLst/>
          </a:prstGeom>
          <a:noFill/>
          <a:ln>
            <a:noFill/>
          </a:ln>
        </p:spPr>
        <p:txBody>
          <a:bodyPr/>
          <a:p>
            <a:pPr marL="457200" indent="-456840" algn="just">
              <a:lnSpc>
                <a:spcPct val="100000"/>
              </a:lnSpc>
              <a:buBlip>
                <a:blip r:embed="rId2"/>
              </a:buBlip>
            </a:pPr>
            <a:r>
              <a:rPr b="0" lang="sk-SK" sz="2400" spc="-1" strike="noStrike">
                <a:solidFill>
                  <a:srgbClr val="006a52"/>
                </a:solidFill>
                <a:uFill>
                  <a:solidFill>
                    <a:srgbClr val="ffffff"/>
                  </a:solidFill>
                </a:uFill>
                <a:latin typeface="Calibri"/>
              </a:rPr>
              <a:t>Nepožíva alkoholické nápoje pred jazdou alebo počas jazdy</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3"/>
              </a:buBlip>
            </a:pPr>
            <a:r>
              <a:rPr b="0" lang="sk-SK" sz="2400" spc="-1" strike="noStrike">
                <a:solidFill>
                  <a:srgbClr val="006a52"/>
                </a:solidFill>
                <a:uFill>
                  <a:solidFill>
                    <a:srgbClr val="ffffff"/>
                  </a:solidFill>
                </a:uFill>
                <a:latin typeface="Calibri"/>
              </a:rPr>
              <a:t>Dodržiava maximálnu povolenú rýchlosť a prispôsobí jazdu stavu a povahe vozovky, zvlášť v jesennom a zimnom období</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4"/>
              </a:buBlip>
            </a:pPr>
            <a:r>
              <a:rPr b="0" lang="sk-SK" sz="2400" spc="-1" strike="noStrike">
                <a:solidFill>
                  <a:srgbClr val="006a52"/>
                </a:solidFill>
                <a:uFill>
                  <a:solidFill>
                    <a:srgbClr val="ffffff"/>
                  </a:solidFill>
                </a:uFill>
                <a:latin typeface="Calibri"/>
              </a:rPr>
              <a:t>Nepreceňuje svoje schopnosti, zvlášť ak mu chýba dostatočná prax</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5"/>
              </a:buBlip>
            </a:pPr>
            <a:r>
              <a:rPr b="0" lang="sk-SK" sz="2400" spc="-1" strike="noStrike">
                <a:solidFill>
                  <a:srgbClr val="006a52"/>
                </a:solidFill>
                <a:uFill>
                  <a:solidFill>
                    <a:srgbClr val="ffffff"/>
                  </a:solidFill>
                </a:uFill>
                <a:latin typeface="Calibri"/>
              </a:rPr>
              <a:t>Neriskuje pri predchádzaní na nebezpečných a neprehľadných miestach</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p:txBody>
      </p:sp>
      <p:sp>
        <p:nvSpPr>
          <p:cNvPr id="76"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7" name="Picture 3" descr=""/>
          <p:cNvPicPr/>
          <p:nvPr/>
        </p:nvPicPr>
        <p:blipFill>
          <a:blip r:embed="rId6"/>
          <a:stretch/>
        </p:blipFill>
        <p:spPr>
          <a:xfrm>
            <a:off x="322200" y="5380920"/>
            <a:ext cx="1442520" cy="1442520"/>
          </a:xfrm>
          <a:prstGeom prst="rect">
            <a:avLst/>
          </a:prstGeom>
          <a:ln>
            <a:noFill/>
          </a:ln>
        </p:spPr>
      </p:pic>
      <p:sp>
        <p:nvSpPr>
          <p:cNvPr id="78" name="TextShape 3"/>
          <p:cNvSpPr txBox="1"/>
          <p:nvPr/>
        </p:nvSpPr>
        <p:spPr>
          <a:xfrm>
            <a:off x="683640" y="116640"/>
            <a:ext cx="8280720" cy="1007640"/>
          </a:xfrm>
          <a:prstGeom prst="rect">
            <a:avLst/>
          </a:prstGeom>
          <a:noFill/>
          <a:ln>
            <a:noFill/>
          </a:ln>
        </p:spPr>
        <p:txBody>
          <a:bodyPr anchor="ctr"/>
          <a:p>
            <a:pPr>
              <a:lnSpc>
                <a:spcPct val="100000"/>
              </a:lnSpc>
            </a:pPr>
            <a:r>
              <a:rPr b="1" lang="sk-SK" sz="3200" spc="-1" strike="noStrike">
                <a:solidFill>
                  <a:srgbClr val="000000"/>
                </a:solidFill>
                <a:uFill>
                  <a:solidFill>
                    <a:srgbClr val="ffffff"/>
                  </a:solidFill>
                </a:uFill>
                <a:latin typeface="Calibri"/>
              </a:rPr>
              <a:t>Zodpovedný vodič</a:t>
            </a:r>
            <a:endParaRPr b="0" lang="sk-SK" sz="1800" spc="-1" strike="noStrike">
              <a:solidFill>
                <a:srgbClr val="000000"/>
              </a:solidFill>
              <a:uFill>
                <a:solidFill>
                  <a:srgbClr val="ffffff"/>
                </a:solidFill>
              </a:uFill>
              <a:latin typeface="Calibri"/>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9" name="Picture 2" descr=""/>
          <p:cNvPicPr/>
          <p:nvPr/>
        </p:nvPicPr>
        <p:blipFill>
          <a:blip r:embed="rId1"/>
          <a:stretch/>
        </p:blipFill>
        <p:spPr>
          <a:xfrm>
            <a:off x="-3960" y="-354600"/>
            <a:ext cx="9616320" cy="7212240"/>
          </a:xfrm>
          <a:prstGeom prst="rect">
            <a:avLst/>
          </a:prstGeom>
          <a:ln>
            <a:noFill/>
          </a:ln>
        </p:spPr>
      </p:pic>
      <p:sp>
        <p:nvSpPr>
          <p:cNvPr id="80" name="TextShape 1"/>
          <p:cNvSpPr txBox="1"/>
          <p:nvPr/>
        </p:nvSpPr>
        <p:spPr>
          <a:xfrm>
            <a:off x="699840" y="1484640"/>
            <a:ext cx="8192520" cy="3456000"/>
          </a:xfrm>
          <a:prstGeom prst="rect">
            <a:avLst/>
          </a:prstGeom>
          <a:noFill/>
          <a:ln>
            <a:noFill/>
          </a:ln>
        </p:spPr>
        <p:txBody>
          <a:bodyPr/>
          <a:p>
            <a:pPr marL="457200" indent="-456840" algn="just">
              <a:lnSpc>
                <a:spcPct val="100000"/>
              </a:lnSpc>
              <a:buBlip>
                <a:blip r:embed="rId2"/>
              </a:buBlip>
            </a:pPr>
            <a:r>
              <a:rPr b="0" lang="sk-SK" sz="2400" spc="-1" strike="noStrike">
                <a:solidFill>
                  <a:srgbClr val="006a52"/>
                </a:solidFill>
                <a:uFill>
                  <a:solidFill>
                    <a:srgbClr val="ffffff"/>
                  </a:solidFill>
                </a:uFill>
                <a:latin typeface="Calibri"/>
              </a:rPr>
              <a:t>Dodržiava bezpečnú vzdialenosť medzi vozidlami, obzvlášť v jesennom a zimnom období, kedy je vozovka už zradná (napadané lístie, námraza, sneh na ceste)</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3"/>
              </a:buBlip>
            </a:pPr>
            <a:r>
              <a:rPr b="0" lang="sk-SK" sz="2400" spc="-1" strike="noStrike">
                <a:solidFill>
                  <a:srgbClr val="006a52"/>
                </a:solidFill>
                <a:uFill>
                  <a:solidFill>
                    <a:srgbClr val="ffffff"/>
                  </a:solidFill>
                </a:uFill>
                <a:latin typeface="Calibri"/>
              </a:rPr>
              <a:t>Používa bezpečnostné pásy a za volantom netelefonuje</a:t>
            </a:r>
            <a:endParaRPr b="0" lang="sk-SK" sz="3200" spc="-1" strike="noStrike">
              <a:solidFill>
                <a:srgbClr val="000000"/>
              </a:solidFill>
              <a:uFill>
                <a:solidFill>
                  <a:srgbClr val="ffffff"/>
                </a:solidFill>
              </a:uFill>
              <a:latin typeface="Arial"/>
            </a:endParaRPr>
          </a:p>
          <a:p>
            <a:pPr algn="just">
              <a:lnSpc>
                <a:spcPct val="100000"/>
              </a:lnSpc>
            </a:pPr>
            <a:endParaRPr b="0" lang="sk-SK" sz="3200" spc="-1" strike="noStrike">
              <a:solidFill>
                <a:srgbClr val="000000"/>
              </a:solidFill>
              <a:uFill>
                <a:solidFill>
                  <a:srgbClr val="ffffff"/>
                </a:solidFill>
              </a:uFill>
              <a:latin typeface="Arial"/>
            </a:endParaRPr>
          </a:p>
          <a:p>
            <a:pPr marL="457200" indent="-456840" algn="just">
              <a:lnSpc>
                <a:spcPct val="100000"/>
              </a:lnSpc>
              <a:buBlip>
                <a:blip r:embed="rId4"/>
              </a:buBlip>
            </a:pPr>
            <a:r>
              <a:rPr b="0" lang="sk-SK" sz="2400" spc="-1" strike="noStrike">
                <a:solidFill>
                  <a:srgbClr val="006a52"/>
                </a:solidFill>
                <a:uFill>
                  <a:solidFill>
                    <a:srgbClr val="ffffff"/>
                  </a:solidFill>
                </a:uFill>
                <a:latin typeface="Calibri"/>
              </a:rPr>
              <a:t>Predvída, hlavne keď sa ceste pohybujú chodci a cyklisti</a:t>
            </a:r>
            <a:endParaRPr b="0" lang="sk-SK" sz="3200" spc="-1" strike="noStrike">
              <a:solidFill>
                <a:srgbClr val="000000"/>
              </a:solidFill>
              <a:uFill>
                <a:solidFill>
                  <a:srgbClr val="ffffff"/>
                </a:solidFill>
              </a:uFill>
              <a:latin typeface="Arial"/>
            </a:endParaRPr>
          </a:p>
        </p:txBody>
      </p:sp>
      <p:sp>
        <p:nvSpPr>
          <p:cNvPr id="81"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2" name="Picture 3" descr=""/>
          <p:cNvPicPr/>
          <p:nvPr/>
        </p:nvPicPr>
        <p:blipFill>
          <a:blip r:embed="rId5"/>
          <a:stretch/>
        </p:blipFill>
        <p:spPr>
          <a:xfrm>
            <a:off x="322200" y="5380920"/>
            <a:ext cx="1442520" cy="1442520"/>
          </a:xfrm>
          <a:prstGeom prst="rect">
            <a:avLst/>
          </a:prstGeom>
          <a:ln>
            <a:noFill/>
          </a:ln>
        </p:spPr>
      </p:pic>
      <p:sp>
        <p:nvSpPr>
          <p:cNvPr id="83" name="TextShape 3"/>
          <p:cNvSpPr txBox="1"/>
          <p:nvPr/>
        </p:nvSpPr>
        <p:spPr>
          <a:xfrm>
            <a:off x="683640" y="116640"/>
            <a:ext cx="8280720" cy="1007640"/>
          </a:xfrm>
          <a:prstGeom prst="rect">
            <a:avLst/>
          </a:prstGeom>
          <a:noFill/>
          <a:ln>
            <a:noFill/>
          </a:ln>
        </p:spPr>
        <p:txBody>
          <a:bodyPr anchor="ctr"/>
          <a:p>
            <a:pPr>
              <a:lnSpc>
                <a:spcPct val="100000"/>
              </a:lnSpc>
            </a:pPr>
            <a:r>
              <a:rPr b="1" lang="sk-SK" sz="3200" spc="-1" strike="noStrike">
                <a:solidFill>
                  <a:srgbClr val="000000"/>
                </a:solidFill>
                <a:uFill>
                  <a:solidFill>
                    <a:srgbClr val="ffffff"/>
                  </a:solidFill>
                </a:uFill>
                <a:latin typeface="Calibri"/>
              </a:rPr>
              <a:t>Zodpovedný vodič</a:t>
            </a:r>
            <a:endParaRPr b="0" lang="sk-SK" sz="1800" spc="-1" strike="noStrike">
              <a:solidFill>
                <a:srgbClr val="000000"/>
              </a:solidFill>
              <a:uFill>
                <a:solidFill>
                  <a:srgbClr val="ffffff"/>
                </a:solidFill>
              </a:uFill>
              <a:latin typeface="Calibri"/>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239</TotalTime>
  <Application>LibreOffice/5.1.0.3$Windows_x86 LibreOffice_project/5e3e00a007d9b3b6efb6797a8b8e57b51ab1f737</Application>
  <Words>501</Words>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description/>
  <dc:language>sk-SK</dc:language>
  <cp:lastModifiedBy>Andrea Petrovicova</cp:lastModifiedBy>
  <dcterms:modified xsi:type="dcterms:W3CDTF">2016-09-23T12:10:38Z</dcterms:modified>
  <cp:revision>23</cp:revision>
  <dc:subject/>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